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3" r:id="rId2"/>
    <p:sldId id="276" r:id="rId3"/>
    <p:sldId id="275" r:id="rId4"/>
    <p:sldId id="27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76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264416"/>
              </p:ext>
            </p:extLst>
          </p:nvPr>
        </p:nvGraphicFramePr>
        <p:xfrm>
          <a:off x="3483430" y="94277"/>
          <a:ext cx="8558380" cy="2370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8380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5061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Colour Depth and Resolution: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00486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5526"/>
              </p:ext>
            </p:extLst>
          </p:nvPr>
        </p:nvGraphicFramePr>
        <p:xfrm>
          <a:off x="150191" y="96814"/>
          <a:ext cx="321428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287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 – Digital images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706336"/>
              </p:ext>
            </p:extLst>
          </p:nvPr>
        </p:nvGraphicFramePr>
        <p:xfrm>
          <a:off x="150191" y="2466706"/>
          <a:ext cx="7295638" cy="4206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563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029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Bitmap images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41174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293082"/>
              </p:ext>
            </p:extLst>
          </p:nvPr>
        </p:nvGraphicFramePr>
        <p:xfrm>
          <a:off x="7572523" y="4474424"/>
          <a:ext cx="4469286" cy="219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9286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1852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Moving image file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780695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80C34B1E-757C-44FA-B597-8FDD0BD03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49323"/>
              </p:ext>
            </p:extLst>
          </p:nvPr>
        </p:nvGraphicFramePr>
        <p:xfrm>
          <a:off x="150264" y="511261"/>
          <a:ext cx="3214214" cy="18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21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2535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Digital images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516488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There are two common types of images used: Bitmap and Vector.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Bitmap images are commonly used for photographs and Vector graphics are commonly used to create logos.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9A55F401-ECCC-4C88-A65C-FDA4E2732327}"/>
              </a:ext>
            </a:extLst>
          </p:cNvPr>
          <p:cNvSpPr/>
          <p:nvPr/>
        </p:nvSpPr>
        <p:spPr>
          <a:xfrm>
            <a:off x="4783042" y="3145759"/>
            <a:ext cx="2385283" cy="32241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Each square is known as a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Each pixel has the ability to store binary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 binary value depends on how many bits can be stored in each pixel.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Each binary value represents a unique colour.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587F72-1EBD-423C-87C4-62DA56B8C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7" y="3145759"/>
            <a:ext cx="4290279" cy="322413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314D7C1-A861-413F-8E82-9FB9A2C02FA3}"/>
              </a:ext>
            </a:extLst>
          </p:cNvPr>
          <p:cNvSpPr/>
          <p:nvPr/>
        </p:nvSpPr>
        <p:spPr>
          <a:xfrm>
            <a:off x="3566775" y="511261"/>
            <a:ext cx="4503799" cy="18418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Colour Depth: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Colour depth refers to how many possible colours can be represented in each pixel (bits per pixel)</a:t>
            </a:r>
          </a:p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Resolution: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Image resolution is typically described in PPI, which refers to how many pixels are displayed per inch of an image.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D0C6A1-8CEE-431B-AD65-765B3C780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903" y="511261"/>
            <a:ext cx="3568306" cy="1842971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382D3B82-D880-4CB2-8DB5-32199D29C6C7}"/>
              </a:ext>
            </a:extLst>
          </p:cNvPr>
          <p:cNvSpPr/>
          <p:nvPr/>
        </p:nvSpPr>
        <p:spPr>
          <a:xfrm>
            <a:off x="9912626" y="2160104"/>
            <a:ext cx="463826" cy="490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B41D7339-0C16-4ECF-8242-CA4A3A35F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625939"/>
              </p:ext>
            </p:extLst>
          </p:nvPr>
        </p:nvGraphicFramePr>
        <p:xfrm>
          <a:off x="7572523" y="2677320"/>
          <a:ext cx="4469286" cy="170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9286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3414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Impact: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34266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The impact of an increase in colour depth and resolution results in more pixel information and creating a high-quality, crisp image.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On the other hand, it does increase the size of the file.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A5B25461-0AA4-47D0-AF7E-5917084D7719}"/>
              </a:ext>
            </a:extLst>
          </p:cNvPr>
          <p:cNvSpPr/>
          <p:nvPr/>
        </p:nvSpPr>
        <p:spPr>
          <a:xfrm>
            <a:off x="7681654" y="5002694"/>
            <a:ext cx="1714137" cy="154387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An image that includes a moving/animated graphic. </a:t>
            </a:r>
          </a:p>
          <a:p>
            <a:endParaRPr lang="en-GB" sz="16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BBDED0C-2A0D-4DE7-8BFF-2E3FBF032BC2}"/>
              </a:ext>
            </a:extLst>
          </p:cNvPr>
          <p:cNvSpPr/>
          <p:nvPr/>
        </p:nvSpPr>
        <p:spPr>
          <a:xfrm>
            <a:off x="9522484" y="5002696"/>
            <a:ext cx="2417725" cy="576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Most common file format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GIF</a:t>
            </a:r>
            <a:endParaRPr lang="en-GB" sz="16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17BA82-3174-4B2A-B0AF-C362B10E6487}"/>
              </a:ext>
            </a:extLst>
          </p:cNvPr>
          <p:cNvSpPr/>
          <p:nvPr/>
        </p:nvSpPr>
        <p:spPr>
          <a:xfrm>
            <a:off x="9522485" y="5647969"/>
            <a:ext cx="1172020" cy="8986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Pro: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Small file size.</a:t>
            </a: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E16C04-14F0-4FB6-9B5C-6B3C7B9342D5}"/>
              </a:ext>
            </a:extLst>
          </p:cNvPr>
          <p:cNvSpPr/>
          <p:nvPr/>
        </p:nvSpPr>
        <p:spPr>
          <a:xfrm>
            <a:off x="10768189" y="5642116"/>
            <a:ext cx="1172020" cy="9044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Con: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Limited colours.</a:t>
            </a:r>
          </a:p>
          <a:p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68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784058"/>
              </p:ext>
            </p:extLst>
          </p:nvPr>
        </p:nvGraphicFramePr>
        <p:xfrm>
          <a:off x="3483430" y="94278"/>
          <a:ext cx="8558380" cy="2295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8380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5212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Advantages of using vector over bitmap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93010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886475"/>
              </p:ext>
            </p:extLst>
          </p:nvPr>
        </p:nvGraphicFramePr>
        <p:xfrm>
          <a:off x="150191" y="96814"/>
          <a:ext cx="321428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287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 – Digital images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36150"/>
              </p:ext>
            </p:extLst>
          </p:nvPr>
        </p:nvGraphicFramePr>
        <p:xfrm>
          <a:off x="150191" y="2531942"/>
          <a:ext cx="7295638" cy="422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563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531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Vector graphics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43931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773630"/>
              </p:ext>
            </p:extLst>
          </p:nvPr>
        </p:nvGraphicFramePr>
        <p:xfrm>
          <a:off x="7572523" y="2531941"/>
          <a:ext cx="4469286" cy="2458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9286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5802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Disadvantages of using vector over bitmap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092852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80C34B1E-757C-44FA-B597-8FDD0BD03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019766"/>
              </p:ext>
            </p:extLst>
          </p:nvPr>
        </p:nvGraphicFramePr>
        <p:xfrm>
          <a:off x="150264" y="511260"/>
          <a:ext cx="3214214" cy="1900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21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933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Digital images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531302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There are two common types of images used: Bitmap and Vector.</a:t>
                      </a:r>
                    </a:p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Bitmap images are commonly used for photographs and Vector graphics are commonly used to create logos.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9A55F401-ECCC-4C88-A65C-FDA4E2732327}"/>
              </a:ext>
            </a:extLst>
          </p:cNvPr>
          <p:cNvSpPr/>
          <p:nvPr/>
        </p:nvSpPr>
        <p:spPr>
          <a:xfrm>
            <a:off x="4209862" y="3631550"/>
            <a:ext cx="2998858" cy="21810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Vector graphics are made up of lines and curves.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These lines and curves are determined by mathematical calculations.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means when a vector graphic is upscaled (enlarged) it doesn’t reduce in quality.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314D7C1-A861-413F-8E82-9FB9A2C02FA3}"/>
              </a:ext>
            </a:extLst>
          </p:cNvPr>
          <p:cNvSpPr/>
          <p:nvPr/>
        </p:nvSpPr>
        <p:spPr>
          <a:xfrm>
            <a:off x="3550431" y="580464"/>
            <a:ext cx="4954836" cy="16810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t"/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Storage: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Take up less storage space and memory than bitmaps. 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The file stores only the details of the objects, which do not require much memory.</a:t>
            </a:r>
          </a:p>
          <a:p>
            <a:pPr fontAlgn="t"/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Resolution:</a:t>
            </a:r>
            <a:endParaRPr lang="en-GB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Not dependent on resolution</a:t>
            </a:r>
            <a:endParaRPr lang="en-GB" sz="1600" dirty="0">
              <a:latin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5B25461-0AA4-47D0-AF7E-5917084D7719}"/>
              </a:ext>
            </a:extLst>
          </p:cNvPr>
          <p:cNvSpPr/>
          <p:nvPr/>
        </p:nvSpPr>
        <p:spPr>
          <a:xfrm>
            <a:off x="7661160" y="2991019"/>
            <a:ext cx="4292011" cy="1851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Colour: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Limited colour capability; cannot show gradients. Not suitable for photo-realistic images. 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Most suited to images with few colours.</a:t>
            </a:r>
          </a:p>
          <a:p>
            <a:pPr fontAlgn="t"/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Processing: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Tw Cen MT" panose="020B0602020104020603" pitchFamily="34" charset="0"/>
              </a:rPr>
              <a:t>Use more processing power than bitmaps</a:t>
            </a:r>
            <a:endParaRPr lang="en-GB" sz="1600" dirty="0">
              <a:latin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8230DE4-501F-41A9-B529-DB81C1A01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6497" y="612467"/>
            <a:ext cx="2931677" cy="1649068"/>
          </a:xfrm>
          <a:prstGeom prst="rect">
            <a:avLst/>
          </a:prstGeom>
        </p:spPr>
      </p:pic>
      <p:pic>
        <p:nvPicPr>
          <p:cNvPr id="1026" name="Picture 2" descr="What Is Vector Graphics [An Introduction]">
            <a:extLst>
              <a:ext uri="{FF2B5EF4-FFF2-40B4-BE49-F238E27FC236}">
                <a16:creationId xmlns:a16="http://schemas.microsoft.com/office/drawing/2014/main" id="{4E7631C7-30B1-41B8-A794-7D62B92DE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03" y="3172824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B92C4CAD-D9DB-4EBE-B3C2-4B8F1A019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357053"/>
              </p:ext>
            </p:extLst>
          </p:nvPr>
        </p:nvGraphicFramePr>
        <p:xfrm>
          <a:off x="7572523" y="5132349"/>
          <a:ext cx="4469286" cy="15971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69286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Common file formats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231346">
                <a:tc>
                  <a:txBody>
                    <a:bodyPr/>
                    <a:lstStyle/>
                    <a:p>
                      <a:endParaRPr lang="en-GB" sz="1600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pic>
        <p:nvPicPr>
          <p:cNvPr id="1028" name="Picture 4" descr="PDF (Portable Document Format) Definition">
            <a:extLst>
              <a:ext uri="{FF2B5EF4-FFF2-40B4-BE49-F238E27FC236}">
                <a16:creationId xmlns:a16="http://schemas.microsoft.com/office/drawing/2014/main" id="{5A6369C1-2FE7-4FCE-B25A-264430DBB6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521" y="5536524"/>
            <a:ext cx="1016650" cy="10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vg file vector format icon -">
            <a:extLst>
              <a:ext uri="{FF2B5EF4-FFF2-40B4-BE49-F238E27FC236}">
                <a16:creationId xmlns:a16="http://schemas.microsoft.com/office/drawing/2014/main" id="{B234CEB5-413C-495E-ABC7-92B984CE9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871" y="5548606"/>
            <a:ext cx="1016650" cy="101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ocument, eps, file, format, type icon - Free download">
            <a:extLst>
              <a:ext uri="{FF2B5EF4-FFF2-40B4-BE49-F238E27FC236}">
                <a16:creationId xmlns:a16="http://schemas.microsoft.com/office/drawing/2014/main" id="{2A176EA8-0EA1-410F-9E2D-06106FD46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221" y="5548606"/>
            <a:ext cx="1036267" cy="103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dobe, ai extention, extention, file format icon - Free download">
            <a:extLst>
              <a:ext uri="{FF2B5EF4-FFF2-40B4-BE49-F238E27FC236}">
                <a16:creationId xmlns:a16="http://schemas.microsoft.com/office/drawing/2014/main" id="{FB8D13B6-C51C-471E-8602-80A13A8B3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160" y="5548606"/>
            <a:ext cx="1036267" cy="103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83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17716" y="96813"/>
          <a:ext cx="3724093" cy="6598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4093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41566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Impact on quality: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6182824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79520"/>
              </p:ext>
            </p:extLst>
          </p:nvPr>
        </p:nvGraphicFramePr>
        <p:xfrm>
          <a:off x="150191" y="96814"/>
          <a:ext cx="242365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653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 – Digital images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677538" y="113266"/>
          <a:ext cx="5432791" cy="229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2791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98575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Impact on size: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89646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0" y="2478795"/>
          <a:ext cx="7960139" cy="4216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013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26324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Lossy and Lossless Compression: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50748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488070"/>
          <a:ext cx="2423653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653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6404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Compression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47102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Compression is an algorithm designed to reduce the size of a file. There are two types of compression: Lossy and Lossless.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E2BE567-613E-4D2F-B552-B3720ABA1BA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57577" y="3003273"/>
          <a:ext cx="7474458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7229">
                  <a:extLst>
                    <a:ext uri="{9D8B030D-6E8A-4147-A177-3AD203B41FA5}">
                      <a16:colId xmlns:a16="http://schemas.microsoft.com/office/drawing/2014/main" val="2725327251"/>
                    </a:ext>
                  </a:extLst>
                </a:gridCol>
                <a:gridCol w="3737229">
                  <a:extLst>
                    <a:ext uri="{9D8B030D-6E8A-4147-A177-3AD203B41FA5}">
                      <a16:colId xmlns:a16="http://schemas.microsoft.com/office/drawing/2014/main" val="14835004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Lossy Compression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Lossless Compression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6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It reconstructs all the original data but this means data is lost during the compression process.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Data is reconstructed and doesn’t remove any data.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5690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Once data is removed, it’s permanent and cannot be restored. It’s irreversible.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Because data is retained, it’s reversible so changes can continue to be made.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017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This can impact the overall quality of the graphic.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The overall quality of the graphic is retained.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46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It does significantly reduce the overall size of the file.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The size of these files tend to be large.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386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JPG is a common file format that uses lossy compression.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Tw Cen MT" panose="020B0602020104020603" pitchFamily="34" charset="0"/>
                        </a:rPr>
                        <a:t>PNG/PSD are common file formats that use lossless compression.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901611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BDEA062A-3B12-447F-85ED-19559E872A29}"/>
              </a:ext>
            </a:extLst>
          </p:cNvPr>
          <p:cNvSpPr/>
          <p:nvPr/>
        </p:nvSpPr>
        <p:spPr>
          <a:xfrm>
            <a:off x="8397061" y="4479237"/>
            <a:ext cx="3543147" cy="21206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Example: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As you can see above, the image at the top has been saved in a lossless format whereas the image below, has been saved in a lossy format. You can see that the quality of the image below has reduced because data has been permanently removed.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EAD85-85CE-4678-A988-351775E57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972" y="573795"/>
            <a:ext cx="2857500" cy="381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8501CD-297E-4D66-93DC-019495DDBB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231" y="573795"/>
            <a:ext cx="5237686" cy="42582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0B35668-41A4-4703-95CA-E3D09039C0BF}"/>
              </a:ext>
            </a:extLst>
          </p:cNvPr>
          <p:cNvSpPr/>
          <p:nvPr/>
        </p:nvSpPr>
        <p:spPr>
          <a:xfrm>
            <a:off x="2761002" y="1038711"/>
            <a:ext cx="5257915" cy="13305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Example: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 top file has been compressed using lossy and this will: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Save space on the device it’s being stored.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Use less bandwidth if file is transferred over a network (i.e. e-mail)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8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88312"/>
              </p:ext>
            </p:extLst>
          </p:nvPr>
        </p:nvGraphicFramePr>
        <p:xfrm>
          <a:off x="150191" y="96814"/>
          <a:ext cx="389335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File Formats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1857106"/>
          <a:ext cx="3893354" cy="4826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186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Images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40746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488071"/>
          <a:ext cx="3893354" cy="1188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Purpose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file format is the structure of a file that tells a program how to display its contents.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15792" y="1857106"/>
          <a:ext cx="3960415" cy="4826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186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40746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48455" y="96814"/>
          <a:ext cx="3858464" cy="3243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283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Audio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7813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CA2BE1-A002-4CBC-A37C-40E3EC2B374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50490" y="3277746"/>
          <a:ext cx="368243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9960">
                  <a:extLst>
                    <a:ext uri="{9D8B030D-6E8A-4147-A177-3AD203B41FA5}">
                      <a16:colId xmlns:a16="http://schemas.microsoft.com/office/drawing/2014/main" val="1043101082"/>
                    </a:ext>
                  </a:extLst>
                </a:gridCol>
                <a:gridCol w="2712470">
                  <a:extLst>
                    <a:ext uri="{9D8B030D-6E8A-4147-A177-3AD203B41FA5}">
                      <a16:colId xmlns:a16="http://schemas.microsoft.com/office/drawing/2014/main" val="4091585900"/>
                    </a:ext>
                  </a:extLst>
                </a:gridCol>
              </a:tblGrid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JPG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Commonly used for online images.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797862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PNG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web standard for images and allows transparency.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02600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PDF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Files can be displayed and opened the same on any device.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38451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TIFF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Used with printed graphics.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03137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5F07C14-FFBD-4673-9DE7-75710445539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55181" y="3276599"/>
          <a:ext cx="3704825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5859">
                  <a:extLst>
                    <a:ext uri="{9D8B030D-6E8A-4147-A177-3AD203B41FA5}">
                      <a16:colId xmlns:a16="http://schemas.microsoft.com/office/drawing/2014/main" val="1043101082"/>
                    </a:ext>
                  </a:extLst>
                </a:gridCol>
                <a:gridCol w="2728966">
                  <a:extLst>
                    <a:ext uri="{9D8B030D-6E8A-4147-A177-3AD203B41FA5}">
                      <a16:colId xmlns:a16="http://schemas.microsoft.com/office/drawing/2014/main" val="4091585900"/>
                    </a:ext>
                  </a:extLst>
                </a:gridCol>
              </a:tblGrid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MP4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Used for viewing content on online sharing platforms.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797862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WMV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Used for viewing content on online sharing platforms.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02600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MOV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Used for watching content on a HD TV or computer.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38451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AVI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Used for watching content on a HD TV or computer.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03137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1EBAAA7C-D314-4A11-B78A-CDE4AF37FA9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45238" y="1386793"/>
          <a:ext cx="3704825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5859">
                  <a:extLst>
                    <a:ext uri="{9D8B030D-6E8A-4147-A177-3AD203B41FA5}">
                      <a16:colId xmlns:a16="http://schemas.microsoft.com/office/drawing/2014/main" val="1043101082"/>
                    </a:ext>
                  </a:extLst>
                </a:gridCol>
                <a:gridCol w="2728966">
                  <a:extLst>
                    <a:ext uri="{9D8B030D-6E8A-4147-A177-3AD203B41FA5}">
                      <a16:colId xmlns:a16="http://schemas.microsoft.com/office/drawing/2014/main" val="4091585900"/>
                    </a:ext>
                  </a:extLst>
                </a:gridCol>
              </a:tblGrid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MP3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This format is very popular for all mobile audio-playing devices.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797862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WAV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Impractical for portable devices and streaming.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02600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48454" y="3440595"/>
          <a:ext cx="3858465" cy="3242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2916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Animation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13451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7D6C9D4-D40A-4979-9531-408D1F59876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45238" y="4872628"/>
          <a:ext cx="3696272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3606">
                  <a:extLst>
                    <a:ext uri="{9D8B030D-6E8A-4147-A177-3AD203B41FA5}">
                      <a16:colId xmlns:a16="http://schemas.microsoft.com/office/drawing/2014/main" val="1043101082"/>
                    </a:ext>
                  </a:extLst>
                </a:gridCol>
                <a:gridCol w="2722666">
                  <a:extLst>
                    <a:ext uri="{9D8B030D-6E8A-4147-A177-3AD203B41FA5}">
                      <a16:colId xmlns:a16="http://schemas.microsoft.com/office/drawing/2014/main" val="4091585900"/>
                    </a:ext>
                  </a:extLst>
                </a:gridCol>
              </a:tblGrid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GIF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Best known for allowing animations and can be transparent in appearance.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797862"/>
                  </a:ext>
                </a:extLst>
              </a:tr>
              <a:tr h="33481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SWF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Video and vector based animations and sound to be viewed over the web.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002600"/>
                  </a:ext>
                </a:extLst>
              </a:tr>
            </a:tbl>
          </a:graphicData>
        </a:graphic>
      </p:graphicFrame>
      <p:pic>
        <p:nvPicPr>
          <p:cNvPr id="5" name="Picture 2" descr="Image icon - Free download on Iconfinder">
            <a:extLst>
              <a:ext uri="{FF2B5EF4-FFF2-40B4-BE49-F238E27FC236}">
                <a16:creationId xmlns:a16="http://schemas.microsoft.com/office/drawing/2014/main" id="{A5CD30AE-C82E-4B9B-8946-96D794698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013" y="2206552"/>
            <a:ext cx="1070047" cy="107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ovies, music, videos icon - Free download on Iconfinder">
            <a:extLst>
              <a:ext uri="{FF2B5EF4-FFF2-40B4-BE49-F238E27FC236}">
                <a16:creationId xmlns:a16="http://schemas.microsoft.com/office/drawing/2014/main" id="{91C9D39B-75C4-4AAD-8DDF-E192F6D50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196" y="2206552"/>
            <a:ext cx="1131238" cy="113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7233ED-5BC0-48AB-A31A-22C20F59D075}"/>
              </a:ext>
            </a:extLst>
          </p:cNvPr>
          <p:cNvSpPr txBox="1"/>
          <p:nvPr/>
        </p:nvSpPr>
        <p:spPr>
          <a:xfrm>
            <a:off x="250490" y="2681759"/>
            <a:ext cx="2452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File formats include: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DFAAC-047B-4F5B-9F07-2A0B93AA385A}"/>
              </a:ext>
            </a:extLst>
          </p:cNvPr>
          <p:cNvSpPr txBox="1"/>
          <p:nvPr/>
        </p:nvSpPr>
        <p:spPr>
          <a:xfrm>
            <a:off x="4216432" y="2732582"/>
            <a:ext cx="2452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File formats include: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D8E58C-5304-4428-88F2-018376EDC579}"/>
              </a:ext>
            </a:extLst>
          </p:cNvPr>
          <p:cNvSpPr txBox="1"/>
          <p:nvPr/>
        </p:nvSpPr>
        <p:spPr>
          <a:xfrm>
            <a:off x="8215596" y="4306632"/>
            <a:ext cx="2452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File formats include: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BF312F-3E80-4462-889B-337C185B1023}"/>
              </a:ext>
            </a:extLst>
          </p:cNvPr>
          <p:cNvSpPr txBox="1"/>
          <p:nvPr/>
        </p:nvSpPr>
        <p:spPr>
          <a:xfrm>
            <a:off x="8215596" y="793725"/>
            <a:ext cx="2452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File formats include:</a:t>
            </a:r>
          </a:p>
        </p:txBody>
      </p:sp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 descr="Speaker, audio, sound, music, volume icon - Free download">
            <a:extLst>
              <a:ext uri="{FF2B5EF4-FFF2-40B4-BE49-F238E27FC236}">
                <a16:creationId xmlns:a16="http://schemas.microsoft.com/office/drawing/2014/main" id="{3F5157AC-3367-4683-B979-505CB88D6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7688" y="488071"/>
            <a:ext cx="812076" cy="81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nimation Icons - Download Free Vector Icons | Noun Project">
            <a:extLst>
              <a:ext uri="{FF2B5EF4-FFF2-40B4-BE49-F238E27FC236}">
                <a16:creationId xmlns:a16="http://schemas.microsoft.com/office/drawing/2014/main" id="{C9171EAF-DEEF-4719-B680-17AD0F7DC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033" y="3832117"/>
            <a:ext cx="949030" cy="94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A1756C60-B53C-47E9-B238-A9F6D23BDF6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40328" y="246722"/>
          <a:ext cx="3819678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9678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3902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Exam tip: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65742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It’s worth remembering other file formats used to save pre-production documents such as .doc (word) .pub (publishing), .ppt (presentation)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41" name="Picture 18" descr="Light Bulb Shining Icon - Free image on Pixabay">
            <a:extLst>
              <a:ext uri="{FF2B5EF4-FFF2-40B4-BE49-F238E27FC236}">
                <a16:creationId xmlns:a16="http://schemas.microsoft.com/office/drawing/2014/main" id="{A8F1108F-05D9-4F3B-8CDD-497E28CCF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7258" y="61695"/>
            <a:ext cx="602873" cy="57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450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</TotalTime>
  <Words>816</Words>
  <Application>Microsoft Office PowerPoint</Application>
  <PresentationFormat>Widescreen</PresentationFormat>
  <Paragraphs>125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183</cp:revision>
  <dcterms:created xsi:type="dcterms:W3CDTF">2020-12-05T20:56:46Z</dcterms:created>
  <dcterms:modified xsi:type="dcterms:W3CDTF">2021-03-29T05:19:49Z</dcterms:modified>
</cp:coreProperties>
</file>